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546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97A9E-BE6A-4B7A-83C3-256C02AED8E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E4835C7-1EDD-4E5E-B0BD-F6CFFD4DBF7F}">
      <dgm:prSet/>
      <dgm:spPr/>
      <dgm:t>
        <a:bodyPr/>
        <a:lstStyle/>
        <a:p>
          <a:pPr rtl="0"/>
          <a:r>
            <a:rPr lang="ru-RU" dirty="0" smtClean="0"/>
            <a:t>Спасибо за внимание</a:t>
          </a:r>
          <a:endParaRPr lang="ru-RU" dirty="0"/>
        </a:p>
      </dgm:t>
    </dgm:pt>
    <dgm:pt modelId="{320AFDDC-966B-496B-9413-500EA354D5E9}" type="parTrans" cxnId="{3F60093F-AEBB-4EB7-865A-C8627C210A9E}">
      <dgm:prSet/>
      <dgm:spPr/>
      <dgm:t>
        <a:bodyPr/>
        <a:lstStyle/>
        <a:p>
          <a:endParaRPr lang="ru-RU"/>
        </a:p>
      </dgm:t>
    </dgm:pt>
    <dgm:pt modelId="{50FF5FEB-ABD3-4559-975E-4ACF2C2A37DD}" type="sibTrans" cxnId="{3F60093F-AEBB-4EB7-865A-C8627C210A9E}">
      <dgm:prSet/>
      <dgm:spPr/>
      <dgm:t>
        <a:bodyPr/>
        <a:lstStyle/>
        <a:p>
          <a:endParaRPr lang="ru-RU"/>
        </a:p>
      </dgm:t>
    </dgm:pt>
    <dgm:pt modelId="{DB0158BA-9F12-4A39-8456-9B508ED1AE8F}" type="pres">
      <dgm:prSet presAssocID="{DA497A9E-BE6A-4B7A-83C3-256C02AED8E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56895E-08C0-4CEF-98D2-053EC170A76C}" type="pres">
      <dgm:prSet presAssocID="{DE4835C7-1EDD-4E5E-B0BD-F6CFFD4DBF7F}" presName="horFlow" presStyleCnt="0"/>
      <dgm:spPr/>
    </dgm:pt>
    <dgm:pt modelId="{634F51A4-88ED-4D09-A287-22B89FCE1C57}" type="pres">
      <dgm:prSet presAssocID="{DE4835C7-1EDD-4E5E-B0BD-F6CFFD4DBF7F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0401670C-DD81-4EB0-BB47-0AB682CF9333}" type="presOf" srcId="{DE4835C7-1EDD-4E5E-B0BD-F6CFFD4DBF7F}" destId="{634F51A4-88ED-4D09-A287-22B89FCE1C57}" srcOrd="0" destOrd="0" presId="urn:microsoft.com/office/officeart/2005/8/layout/lProcess3"/>
    <dgm:cxn modelId="{3F60093F-AEBB-4EB7-865A-C8627C210A9E}" srcId="{DA497A9E-BE6A-4B7A-83C3-256C02AED8E0}" destId="{DE4835C7-1EDD-4E5E-B0BD-F6CFFD4DBF7F}" srcOrd="0" destOrd="0" parTransId="{320AFDDC-966B-496B-9413-500EA354D5E9}" sibTransId="{50FF5FEB-ABD3-4559-975E-4ACF2C2A37DD}"/>
    <dgm:cxn modelId="{D72B5E1D-C691-4882-8502-660DA3052703}" type="presOf" srcId="{DA497A9E-BE6A-4B7A-83C3-256C02AED8E0}" destId="{DB0158BA-9F12-4A39-8456-9B508ED1AE8F}" srcOrd="0" destOrd="0" presId="urn:microsoft.com/office/officeart/2005/8/layout/lProcess3"/>
    <dgm:cxn modelId="{DCE488E1-E731-49E6-869C-39A7BB404BC8}" type="presParOf" srcId="{DB0158BA-9F12-4A39-8456-9B508ED1AE8F}" destId="{F656895E-08C0-4CEF-98D2-053EC170A76C}" srcOrd="0" destOrd="0" presId="urn:microsoft.com/office/officeart/2005/8/layout/lProcess3"/>
    <dgm:cxn modelId="{60F2D515-65C9-4185-AD39-7ED7C7898A9B}" type="presParOf" srcId="{F656895E-08C0-4CEF-98D2-053EC170A76C}" destId="{634F51A4-88ED-4D09-A287-22B89FCE1C5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4F51A4-88ED-4D09-A287-22B89FCE1C57}">
      <dsp:nvSpPr>
        <dsp:cNvPr id="0" name=""/>
        <dsp:cNvSpPr/>
      </dsp:nvSpPr>
      <dsp:spPr>
        <a:xfrm>
          <a:off x="0" y="255528"/>
          <a:ext cx="8666456" cy="34665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Спасибо за внимание</a:t>
          </a:r>
          <a:endParaRPr lang="ru-RU" sz="6500" kern="1200" dirty="0"/>
        </a:p>
      </dsp:txBody>
      <dsp:txXfrm>
        <a:off x="0" y="255528"/>
        <a:ext cx="8666456" cy="3466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DFE5122-5136-4601-A840-1A65F5BAD5E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B67752D-0D8D-4475-8A17-76AE41845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Совсем «простой» карандаш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Дисциплина:</a:t>
            </a:r>
          </a:p>
          <a:p>
            <a:r>
              <a:rPr lang="ru-RU" dirty="0" smtClean="0"/>
              <a:t>«Специальный рисунок»</a:t>
            </a:r>
          </a:p>
          <a:p>
            <a:r>
              <a:rPr lang="ru-RU" dirty="0" smtClean="0"/>
              <a:t>Преподаватель:</a:t>
            </a:r>
          </a:p>
          <a:p>
            <a:r>
              <a:rPr lang="ru-RU" dirty="0" smtClean="0"/>
              <a:t>Ермолова Наталья Владимировна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8666456" cy="3977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1" y="188640"/>
            <a:ext cx="5400600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Простые карандаши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 простых карандашах есть маркировка, указывающая на твердость или мягкость грифеля (например, 3Н 2Н, В, 4В). Грифель современного простого карандаша изготовлен из смеси графита и глины (с некоторыми добавками), соотношением графита и глины определяется "мягкость" грифеля - чем больше графита, тем он мягче и тем темнее и толще он рисует. Штрих твердого карандаша более светлый и тонкий, не размазывается и оставляет борозды на </a:t>
            </a:r>
            <a:r>
              <a:rPr lang="ru-RU" dirty="0" smtClean="0"/>
              <a:t>бумаге.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3536"/>
            <a:ext cx="8219256" cy="2095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924944"/>
            <a:ext cx="8075240" cy="35283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Буквой Н обозначаются твердые карандаши, буквой В – мягкие. Цифра возле буквы обозначает степень мягкости или твердости, есть еще карандаш с маркировкой НВ, он мягче, чем Н, но немного тверже, чем В. В отечественных карандашах иногда используется маркировка Т и М (твердый и мягкий).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32657"/>
            <a:ext cx="7056784" cy="2592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653136"/>
            <a:ext cx="8784976" cy="13681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9H 8H 7H 6H 5H 4H 3H 2H H </a:t>
            </a:r>
            <a:r>
              <a:rPr lang="ru-RU" sz="2400" i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</a:t>
            </a:r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HB B 2B 3B 4B 5B 6B 7B 8B 9B </a:t>
            </a:r>
            <a:b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Самый твёрдый → Средний → Самый мягкий</a:t>
            </a:r>
            <a:endParaRPr lang="ru-RU" sz="2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0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3401" b="23401"/>
          <a:stretch>
            <a:fillRect/>
          </a:stretch>
        </p:blipFill>
        <p:spPr>
          <a:xfrm>
            <a:off x="251520" y="188640"/>
            <a:ext cx="8450830" cy="4536504"/>
          </a:xfrm>
          <a:prstGeom prst="round2DiagRect">
            <a:avLst>
              <a:gd name="adj1" fmla="val 11403"/>
              <a:gd name="adj2" fmla="val 30172"/>
            </a:avLst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1" y="5157192"/>
            <a:ext cx="4392488" cy="648072"/>
          </a:xfrm>
        </p:spPr>
        <p:txBody>
          <a:bodyPr/>
          <a:lstStyle/>
          <a:p>
            <a:r>
              <a:rPr lang="ru-RU" dirty="0" smtClean="0"/>
              <a:t>СС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7624" y="6093296"/>
            <a:ext cx="7344816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Сравните жесткость карандашей</a:t>
            </a:r>
            <a:endParaRPr lang="ru-RU" sz="2400" b="1" dirty="0"/>
          </a:p>
        </p:txBody>
      </p:sp>
      <p:pic>
        <p:nvPicPr>
          <p:cNvPr id="5" name="Рисунок 4" descr="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051" b="3051"/>
          <a:stretch>
            <a:fillRect/>
          </a:stretch>
        </p:blipFill>
        <p:spPr>
          <a:xfrm>
            <a:off x="0" y="0"/>
            <a:ext cx="9180945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603920"/>
          </a:xfrm>
        </p:spPr>
        <p:txBody>
          <a:bodyPr>
            <a:normAutofit/>
          </a:bodyPr>
          <a:lstStyle/>
          <a:p>
            <a:pPr algn="ctr"/>
            <a:r>
              <a:rPr lang="ru-RU" sz="2400" i="1" smtClean="0"/>
              <a:t>«Любопытный лис»</a:t>
            </a:r>
            <a:endParaRPr lang="ru-RU" sz="2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4913728"/>
          </a:xfrm>
        </p:spPr>
        <p:txBody>
          <a:bodyPr>
            <a:normAutofit/>
          </a:bodyPr>
          <a:lstStyle/>
          <a:p>
            <a:pPr algn="l"/>
            <a:r>
              <a:rPr lang="ru-RU" sz="2400" smtClean="0"/>
              <a:t>Самый светлый тон - снег, он нарисован карандашом 8Н (DW)</a:t>
            </a:r>
            <a:br>
              <a:rPr lang="ru-RU" sz="2400" smtClean="0"/>
            </a:br>
            <a:r>
              <a:rPr lang="ru-RU" sz="2400" smtClean="0"/>
              <a:t>Светлый мех - 4Н (Koh-i-Noor) и 2Н (FC№1)</a:t>
            </a:r>
            <a:br>
              <a:rPr lang="ru-RU" sz="2400" smtClean="0"/>
            </a:br>
            <a:r>
              <a:rPr lang="ru-RU" sz="2400" smtClean="0"/>
              <a:t>Средние тона -  F (DW и FC№1), Н (DW и FC№1), НВ (DW),  B (FC№1 и FC№2)</a:t>
            </a:r>
            <a:br>
              <a:rPr lang="ru-RU" sz="2400" smtClean="0"/>
            </a:br>
            <a:r>
              <a:rPr lang="ru-RU" sz="2400" smtClean="0"/>
              <a:t>Темные (лапы, нос, контуры глаз и ушей) -  2B (FC№1 и FC№2), 3B (FC№1), 4B (Koh-i-Noor)</a:t>
            </a:r>
          </a:p>
          <a:p>
            <a:pPr algn="l"/>
            <a:endParaRPr lang="ru-RU" sz="2400" dirty="0"/>
          </a:p>
        </p:txBody>
      </p:sp>
      <p:pic>
        <p:nvPicPr>
          <p:cNvPr id="5" name="Содержимое 4" descr="1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4464496" cy="6264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64088" y="1107560"/>
            <a:ext cx="3530968" cy="52737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000" b="1" dirty="0" smtClean="0"/>
              <a:t>Вам понадобятся мягкие карандаши разной степени мягкости от В до 6-8В (необязательно покупать все, можно например выбрать В, 2В, 4В и 6В) и один твердый карандаш Н или 2Н. Лучше всего фирм </a:t>
            </a:r>
            <a:r>
              <a:rPr lang="ru-RU" sz="2000" b="1" dirty="0" err="1" smtClean="0"/>
              <a:t>Koh-i-Noor</a:t>
            </a:r>
            <a:r>
              <a:rPr lang="ru-RU" sz="2000" b="1" dirty="0" smtClean="0"/>
              <a:t> или </a:t>
            </a:r>
            <a:r>
              <a:rPr lang="ru-RU" sz="2000" b="1" dirty="0" err="1" smtClean="0"/>
              <a:t>Faber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castle</a:t>
            </a:r>
            <a:r>
              <a:rPr lang="ru-RU" sz="2000" b="1" dirty="0" smtClean="0"/>
              <a:t>.</a:t>
            </a:r>
          </a:p>
          <a:p>
            <a:pPr algn="l"/>
            <a:endParaRPr lang="ru-RU" sz="2000" b="1" dirty="0"/>
          </a:p>
        </p:txBody>
      </p:sp>
      <p:pic>
        <p:nvPicPr>
          <p:cNvPr id="5" name="Содержимое 4" descr="0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052736"/>
            <a:ext cx="4919663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2400" cy="1168390"/>
          </a:xfrm>
        </p:spPr>
        <p:txBody>
          <a:bodyPr/>
          <a:lstStyle/>
          <a:p>
            <a:r>
              <a:rPr lang="ru-RU" dirty="0" smtClean="0"/>
              <a:t>Использованные источники: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7739136" cy="3096617"/>
          </a:xfrm>
        </p:spPr>
        <p:txBody>
          <a:bodyPr/>
          <a:lstStyle/>
          <a:p>
            <a:pPr algn="l"/>
            <a:r>
              <a:rPr lang="en-US" dirty="0" smtClean="0"/>
              <a:t>http</a:t>
            </a:r>
            <a:r>
              <a:rPr lang="ru-RU" dirty="0" smtClean="0"/>
              <a:t>:</a:t>
            </a:r>
            <a:r>
              <a:rPr lang="en-US" dirty="0" smtClean="0"/>
              <a:t>ffleo-dikiy.livejornal.com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</TotalTime>
  <Words>243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Совсем «простой» карандаш</vt:lpstr>
      <vt:lpstr>Слайд 2</vt:lpstr>
      <vt:lpstr>Простые карандаши</vt:lpstr>
      <vt:lpstr>Слайд 4</vt:lpstr>
      <vt:lpstr>9H 8H 7H 6H 5H 4H 3H 2H H F HB B 2B 3B 4B 5B 6B 7B 8B 9B   Самый твёрдый → Средний → Самый мягкий</vt:lpstr>
      <vt:lpstr>СС</vt:lpstr>
      <vt:lpstr>«Любопытный лис»</vt:lpstr>
      <vt:lpstr>Слайд 8</vt:lpstr>
      <vt:lpstr>Использованные источники: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Совсем «простой» карандаш</dc:title>
  <dc:creator>Дима</dc:creator>
  <cp:lastModifiedBy>Дима</cp:lastModifiedBy>
  <cp:revision>9</cp:revision>
  <dcterms:created xsi:type="dcterms:W3CDTF">2013-09-08T16:45:30Z</dcterms:created>
  <dcterms:modified xsi:type="dcterms:W3CDTF">2014-05-19T02:04:23Z</dcterms:modified>
</cp:coreProperties>
</file>