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57"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6" r:id="rId23"/>
    <p:sldId id="279" r:id="rId24"/>
    <p:sldId id="277"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haslivaya.com/semejnye-cennosti.html" TargetMode="External"/><Relationship Id="rId2" Type="http://schemas.openxmlformats.org/officeDocument/2006/relationships/hyperlink" Target="http://ru.wikipedia.org/wik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a:xfrm>
            <a:off x="357158" y="5143512"/>
            <a:ext cx="7929618" cy="1500198"/>
          </a:xfrm>
        </p:spPr>
        <p:style>
          <a:lnRef idx="2">
            <a:schemeClr val="accent6">
              <a:shade val="50000"/>
            </a:schemeClr>
          </a:lnRef>
          <a:fillRef idx="1">
            <a:schemeClr val="accent6"/>
          </a:fillRef>
          <a:effectRef idx="0">
            <a:schemeClr val="accent6"/>
          </a:effectRef>
          <a:fontRef idx="minor">
            <a:schemeClr val="lt1"/>
          </a:fontRef>
        </p:style>
        <p:txBody>
          <a:bodyPr>
            <a:normAutofit fontScale="92500" lnSpcReduction="10000"/>
          </a:bodyPr>
          <a:lstStyle/>
          <a:p>
            <a:r>
              <a:rPr lang="ru-RU" b="1" dirty="0" smtClean="0">
                <a:solidFill>
                  <a:schemeClr val="tx1"/>
                </a:solidFill>
              </a:rPr>
              <a:t>Корсакова Ж.Н., преподаватель общественных дисциплин КГБОУ НПО</a:t>
            </a:r>
          </a:p>
          <a:p>
            <a:r>
              <a:rPr lang="ru-RU" b="1" dirty="0" smtClean="0">
                <a:solidFill>
                  <a:schemeClr val="tx1"/>
                </a:solidFill>
              </a:rPr>
              <a:t> «ПУ №8», г. Барнаул</a:t>
            </a:r>
            <a:endParaRPr lang="ru-RU" b="1" dirty="0">
              <a:solidFill>
                <a:schemeClr val="tx1"/>
              </a:solidFill>
            </a:endParaRPr>
          </a:p>
        </p:txBody>
      </p:sp>
      <p:pic>
        <p:nvPicPr>
          <p:cNvPr id="3074" name="Picture 2" descr="http://otveri.info/wp-content/uploads/2013/10/640.555_82.jpg"/>
          <p:cNvPicPr>
            <a:picLocks noChangeAspect="1" noChangeArrowheads="1"/>
          </p:cNvPicPr>
          <p:nvPr/>
        </p:nvPicPr>
        <p:blipFill>
          <a:blip r:embed="rId2" cstate="print"/>
          <a:srcRect/>
          <a:stretch>
            <a:fillRect/>
          </a:stretch>
        </p:blipFill>
        <p:spPr bwMode="auto">
          <a:xfrm>
            <a:off x="1" y="0"/>
            <a:ext cx="9120216" cy="500063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285727"/>
            <a:ext cx="8229600" cy="1928827"/>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r>
              <a:rPr lang="ru-RU" b="1" i="1" u="sng" dirty="0" smtClean="0"/>
              <a:t>Гибкость</a:t>
            </a:r>
            <a:r>
              <a:rPr lang="ru-RU" dirty="0" smtClean="0"/>
              <a:t> в  решении семейных проблем — путь к счастью и ощущению комфорта. В каждой семье устанавливается свой порядок, режим дня, структура, правила. Но слишком много порядка и правил может привести к ухудшению отношений и появлению обид.</a:t>
            </a:r>
            <a:endParaRPr lang="ru-RU" dirty="0"/>
          </a:p>
        </p:txBody>
      </p:sp>
      <p:pic>
        <p:nvPicPr>
          <p:cNvPr id="4" name="Рисунок 3" descr="http://blog.rayasams.com/wordpress-content/uploads/2013/06/060613_1659_TheSadChild5.jpg"/>
          <p:cNvPicPr/>
          <p:nvPr/>
        </p:nvPicPr>
        <p:blipFill>
          <a:blip r:embed="rId2" cstate="print"/>
          <a:srcRect/>
          <a:stretch>
            <a:fillRect/>
          </a:stretch>
        </p:blipFill>
        <p:spPr bwMode="auto">
          <a:xfrm>
            <a:off x="1357290" y="2357430"/>
            <a:ext cx="6500858" cy="4500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28604"/>
            <a:ext cx="8229600" cy="2714643"/>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ru-RU" b="1" i="1" u="sng" dirty="0" smtClean="0"/>
              <a:t>Уважение.</a:t>
            </a:r>
            <a:r>
              <a:rPr lang="ru-RU" b="1" dirty="0" smtClean="0"/>
              <a:t> </a:t>
            </a:r>
            <a:r>
              <a:rPr lang="ru-RU" dirty="0" smtClean="0"/>
              <a:t>Важно привить членам семьи чувство уважения друг к другу. Единственный способ, чтобы сохранить уважение в семье — показать как уважать себя на личном примере. Между уважением и чувством страха существует очень тонкая грань. Уважать другого — значит принимать его чувства, мысли, потребности, предпочтения</a:t>
            </a:r>
            <a:endParaRPr lang="ru-RU" dirty="0"/>
          </a:p>
        </p:txBody>
      </p:sp>
      <p:pic>
        <p:nvPicPr>
          <p:cNvPr id="4" name="Рисунок 3" descr="http://img1.liveinternet.ru/images/attach/c/2/70/52/70052111_1296547898_fam.jpg"/>
          <p:cNvPicPr/>
          <p:nvPr/>
        </p:nvPicPr>
        <p:blipFill>
          <a:blip r:embed="rId2" cstate="print"/>
          <a:srcRect/>
          <a:stretch>
            <a:fillRect/>
          </a:stretch>
        </p:blipFill>
        <p:spPr bwMode="auto">
          <a:xfrm>
            <a:off x="1785918" y="3286124"/>
            <a:ext cx="4857784"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929066"/>
            <a:ext cx="8229600" cy="2714644"/>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ru-RU" b="1" i="1" u="sng" dirty="0" smtClean="0"/>
              <a:t>Честность</a:t>
            </a:r>
            <a:r>
              <a:rPr lang="ru-RU" dirty="0" smtClean="0"/>
              <a:t> образует глубокую связь между членами семьи. Поощряйте честность, практикуя понимание, уважение любых поступков, которые совершают ваши близкие. Если вы будете сердиться на то, что произошло, вероятнее всего, в следующий раз от вас скроют информацию в целях избегания неуважения к своей личности.</a:t>
            </a:r>
            <a:endParaRPr lang="ru-RU" dirty="0"/>
          </a:p>
        </p:txBody>
      </p:sp>
      <p:pic>
        <p:nvPicPr>
          <p:cNvPr id="4" name="Рисунок 3" descr="http://www.sarreg.ru/uploads/posts/2013-07/1373967053_100978313_dgtymeyzd.jpg"/>
          <p:cNvPicPr/>
          <p:nvPr/>
        </p:nvPicPr>
        <p:blipFill>
          <a:blip r:embed="rId2" cstate="print"/>
          <a:srcRect/>
          <a:stretch>
            <a:fillRect/>
          </a:stretch>
        </p:blipFill>
        <p:spPr bwMode="auto">
          <a:xfrm>
            <a:off x="1785918" y="142852"/>
            <a:ext cx="5291154" cy="364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00562" y="500042"/>
            <a:ext cx="4357718" cy="6000792"/>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ru-RU" b="1" i="1" u="sng" dirty="0" smtClean="0"/>
              <a:t>Необходимо научиться прощать</a:t>
            </a:r>
            <a:r>
              <a:rPr lang="ru-RU" b="1" dirty="0" smtClean="0"/>
              <a:t> </a:t>
            </a:r>
            <a:r>
              <a:rPr lang="ru-RU" dirty="0" smtClean="0"/>
              <a:t>людей, которые обидели вас. Все делают ошибки. Жизнь слишком коротка, чтобы тратить ее на обиды. От обидчика вам стоит получить ответы на все волнующие вас вопросы и сделать выбор — принять , простить, отпустить и идти дальше.</a:t>
            </a:r>
            <a:endParaRPr lang="ru-RU" dirty="0"/>
          </a:p>
        </p:txBody>
      </p:sp>
      <p:pic>
        <p:nvPicPr>
          <p:cNvPr id="10242" name="Picture 2" descr="http://img0.liveinternet.ru/images/attach/c/0/47/602/47602756_88e2dfd1a.jpg"/>
          <p:cNvPicPr>
            <a:picLocks noChangeAspect="1" noChangeArrowheads="1"/>
          </p:cNvPicPr>
          <p:nvPr/>
        </p:nvPicPr>
        <p:blipFill>
          <a:blip r:embed="rId2" cstate="print"/>
          <a:srcRect/>
          <a:stretch>
            <a:fillRect/>
          </a:stretch>
        </p:blipFill>
        <p:spPr bwMode="auto">
          <a:xfrm>
            <a:off x="214282" y="1071546"/>
            <a:ext cx="3663298" cy="471490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8229600" cy="2214577"/>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ru-RU" b="1" i="1" u="sng" dirty="0" smtClean="0"/>
              <a:t>Учитесь быть щедрыми</a:t>
            </a:r>
            <a:r>
              <a:rPr lang="ru-RU" b="1" dirty="0" smtClean="0"/>
              <a:t> </a:t>
            </a:r>
            <a:r>
              <a:rPr lang="ru-RU" dirty="0" smtClean="0"/>
              <a:t>на внимание, любовь, время, общение, даже на некоторые ваши материальные владения. Щедрость —отдавать, не думая о том, что вы получите взамен.</a:t>
            </a:r>
            <a:endParaRPr lang="ru-RU" dirty="0"/>
          </a:p>
        </p:txBody>
      </p:sp>
      <p:pic>
        <p:nvPicPr>
          <p:cNvPr id="9218" name="Picture 2" descr="http://a1.a4w.ro/assets/yoda/2013/02/12/image_galleries/13456/valentine-s-day-cele-mai-inspirate-cadouri-pentru-jumatatea-ta_5_size2.jpg"/>
          <p:cNvPicPr>
            <a:picLocks noChangeAspect="1" noChangeArrowheads="1"/>
          </p:cNvPicPr>
          <p:nvPr/>
        </p:nvPicPr>
        <p:blipFill>
          <a:blip r:embed="rId2" cstate="print"/>
          <a:srcRect/>
          <a:stretch>
            <a:fillRect/>
          </a:stretch>
        </p:blipFill>
        <p:spPr bwMode="auto">
          <a:xfrm>
            <a:off x="571472" y="2500306"/>
            <a:ext cx="7929618" cy="378621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643314"/>
            <a:ext cx="8229600" cy="2786082"/>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ru-RU" b="1" i="1" u="sng" dirty="0" smtClean="0"/>
              <a:t>Общение</a:t>
            </a:r>
            <a:r>
              <a:rPr lang="ru-RU" dirty="0" smtClean="0"/>
              <a:t> — отдельное искусство. Когда люди чувствуют, что легко и открыто могут выражать свои мечты, надежды, страхи, успехи, неудачи, то это способствует только укреплению брачных уз. Отсутствие общения приводит к тому, что малые вопросы перерастают в более крупные, которые заканчиваются ссорами, избеганием, разводом.</a:t>
            </a:r>
            <a:endParaRPr lang="ru-RU" dirty="0"/>
          </a:p>
        </p:txBody>
      </p:sp>
      <p:pic>
        <p:nvPicPr>
          <p:cNvPr id="4" name="Рисунок 3" descr="http://open.az/uploads/posts/2009-10/1255216326_d181d0b5d0bcd18cd18f.jpeg"/>
          <p:cNvPicPr/>
          <p:nvPr/>
        </p:nvPicPr>
        <p:blipFill>
          <a:blip r:embed="rId2" cstate="print"/>
          <a:srcRect/>
          <a:stretch>
            <a:fillRect/>
          </a:stretch>
        </p:blipFill>
        <p:spPr bwMode="auto">
          <a:xfrm>
            <a:off x="500034" y="500042"/>
            <a:ext cx="3929090" cy="2786082"/>
          </a:xfrm>
          <a:prstGeom prst="rect">
            <a:avLst/>
          </a:prstGeom>
          <a:noFill/>
          <a:ln w="9525">
            <a:noFill/>
            <a:miter lim="800000"/>
            <a:headEnd/>
            <a:tailEnd/>
          </a:ln>
        </p:spPr>
      </p:pic>
      <p:pic>
        <p:nvPicPr>
          <p:cNvPr id="5" name="Рисунок 4" descr="http://dskvp1671.mskzapad.ru/images/users-files/Garmonia/detskaya-muzyka-dlya-prazdnika.jpg"/>
          <p:cNvPicPr/>
          <p:nvPr/>
        </p:nvPicPr>
        <p:blipFill>
          <a:blip r:embed="rId3" cstate="print"/>
          <a:srcRect/>
          <a:stretch>
            <a:fillRect/>
          </a:stretch>
        </p:blipFill>
        <p:spPr bwMode="auto">
          <a:xfrm>
            <a:off x="4714876" y="285728"/>
            <a:ext cx="4143404"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57562"/>
            <a:ext cx="8229600" cy="3071834"/>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ru-RU" b="1" i="1" u="sng" dirty="0" smtClean="0"/>
              <a:t>Ответственность</a:t>
            </a:r>
            <a:r>
              <a:rPr lang="ru-RU" b="1" u="sng" dirty="0" smtClean="0"/>
              <a:t>.</a:t>
            </a:r>
            <a:r>
              <a:rPr lang="ru-RU" b="1" dirty="0" smtClean="0"/>
              <a:t> </a:t>
            </a:r>
            <a:r>
              <a:rPr lang="ru-RU" dirty="0" smtClean="0"/>
              <a:t>Все мы хотим казаться для других ответственными людьми. Некоторые из нас более ответственные, другие — менее ответственные. Чувство ответственности не требует много </a:t>
            </a:r>
            <a:r>
              <a:rPr lang="ru-RU" dirty="0" err="1" smtClean="0"/>
              <a:t>подталкиваний</a:t>
            </a:r>
            <a:r>
              <a:rPr lang="ru-RU" dirty="0" smtClean="0"/>
              <a:t>, чтобы выполнить работу вовремя и правильно.</a:t>
            </a:r>
            <a:endParaRPr lang="ru-RU" dirty="0"/>
          </a:p>
        </p:txBody>
      </p:sp>
      <p:pic>
        <p:nvPicPr>
          <p:cNvPr id="7170" name="Picture 2" descr="http://yandex.st/lego/_/La6qi18Z8LwgnZdsAr1qy1GwCwo.gif"/>
          <p:cNvPicPr>
            <a:picLocks noChangeAspect="1" noChangeArrowheads="1"/>
          </p:cNvPicPr>
          <p:nvPr/>
        </p:nvPicPr>
        <p:blipFill>
          <a:blip r:embed="rId2"/>
          <a:srcRect/>
          <a:stretch>
            <a:fillRect/>
          </a:stretch>
        </p:blipFill>
        <p:spPr bwMode="auto">
          <a:xfrm>
            <a:off x="155575" y="-136525"/>
            <a:ext cx="9525" cy="9525"/>
          </a:xfrm>
          <a:prstGeom prst="rect">
            <a:avLst/>
          </a:prstGeom>
          <a:noFill/>
        </p:spPr>
      </p:pic>
      <p:pic>
        <p:nvPicPr>
          <p:cNvPr id="7172" name="Picture 4" descr="http://yandex.st/lego/_/La6qi18Z8LwgnZdsAr1qy1GwCwo.gif"/>
          <p:cNvPicPr>
            <a:picLocks noChangeAspect="1" noChangeArrowheads="1"/>
          </p:cNvPicPr>
          <p:nvPr/>
        </p:nvPicPr>
        <p:blipFill>
          <a:blip r:embed="rId2"/>
          <a:srcRect/>
          <a:stretch>
            <a:fillRect/>
          </a:stretch>
        </p:blipFill>
        <p:spPr bwMode="auto">
          <a:xfrm>
            <a:off x="155575" y="-136525"/>
            <a:ext cx="9525" cy="9525"/>
          </a:xfrm>
          <a:prstGeom prst="rect">
            <a:avLst/>
          </a:prstGeom>
          <a:noFill/>
        </p:spPr>
      </p:pic>
      <p:pic>
        <p:nvPicPr>
          <p:cNvPr id="7174" name="Picture 6" descr="http://compr.biz.tr/wp-content/uploads/2013/01/slide-image-2.jpg"/>
          <p:cNvPicPr>
            <a:picLocks noChangeAspect="1" noChangeArrowheads="1"/>
          </p:cNvPicPr>
          <p:nvPr/>
        </p:nvPicPr>
        <p:blipFill>
          <a:blip r:embed="rId3" cstate="print"/>
          <a:srcRect/>
          <a:stretch>
            <a:fillRect/>
          </a:stretch>
        </p:blipFill>
        <p:spPr bwMode="auto">
          <a:xfrm>
            <a:off x="928662" y="357166"/>
            <a:ext cx="7143768" cy="285750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286256"/>
            <a:ext cx="8229600" cy="2214578"/>
          </a:xfrm>
        </p:spPr>
        <p:style>
          <a:lnRef idx="1">
            <a:schemeClr val="accent2"/>
          </a:lnRef>
          <a:fillRef idx="2">
            <a:schemeClr val="accent2"/>
          </a:fillRef>
          <a:effectRef idx="1">
            <a:schemeClr val="accent2"/>
          </a:effectRef>
          <a:fontRef idx="minor">
            <a:schemeClr val="dk1"/>
          </a:fontRef>
        </p:style>
        <p:txBody>
          <a:bodyPr>
            <a:normAutofit fontScale="92500"/>
          </a:bodyPr>
          <a:lstStyle/>
          <a:p>
            <a:r>
              <a:rPr lang="ru-RU" b="1" i="1" u="sng" dirty="0" smtClean="0"/>
              <a:t>Будьте примером для подражания.</a:t>
            </a:r>
            <a:r>
              <a:rPr lang="ru-RU" b="1" dirty="0" smtClean="0"/>
              <a:t> </a:t>
            </a:r>
            <a:r>
              <a:rPr lang="ru-RU" dirty="0" smtClean="0"/>
              <a:t>Взрослые выступают примером для своих детей. Они передают им свои навыки решения проблем, совместной работы, общения и др.</a:t>
            </a:r>
            <a:endParaRPr lang="ru-RU" dirty="0"/>
          </a:p>
        </p:txBody>
      </p:sp>
      <p:pic>
        <p:nvPicPr>
          <p:cNvPr id="4" name="Рисунок 3" descr="http://www.v3wall.com/wallpaper/medium/1003/medium_20100322125433525691.jpg"/>
          <p:cNvPicPr/>
          <p:nvPr/>
        </p:nvPicPr>
        <p:blipFill>
          <a:blip r:embed="rId2" cstate="print"/>
          <a:srcRect/>
          <a:stretch>
            <a:fillRect/>
          </a:stretch>
        </p:blipFill>
        <p:spPr bwMode="auto">
          <a:xfrm>
            <a:off x="1428728" y="214290"/>
            <a:ext cx="5857916"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500043"/>
            <a:ext cx="8229600" cy="1643074"/>
          </a:xfrm>
        </p:spPr>
        <p:style>
          <a:lnRef idx="1">
            <a:schemeClr val="accent2"/>
          </a:lnRef>
          <a:fillRef idx="2">
            <a:schemeClr val="accent2"/>
          </a:fillRef>
          <a:effectRef idx="1">
            <a:schemeClr val="accent2"/>
          </a:effectRef>
          <a:fontRef idx="minor">
            <a:schemeClr val="dk1"/>
          </a:fontRef>
        </p:style>
        <p:txBody>
          <a:bodyPr/>
          <a:lstStyle/>
          <a:p>
            <a:r>
              <a:rPr lang="ru-RU" b="1" i="1" u="sng" dirty="0" smtClean="0"/>
              <a:t>Традиции</a:t>
            </a:r>
            <a:r>
              <a:rPr lang="ru-RU" dirty="0" smtClean="0"/>
              <a:t> — это то, что делает семью уникальной, они сплачивают всех членов семьи.</a:t>
            </a:r>
            <a:endParaRPr lang="ru-RU" dirty="0"/>
          </a:p>
        </p:txBody>
      </p:sp>
      <p:pic>
        <p:nvPicPr>
          <p:cNvPr id="5122" name="Picture 2" descr="http://frame6.loadup.ru/0f/66/2031063.3.3.jpg"/>
          <p:cNvPicPr>
            <a:picLocks noChangeAspect="1" noChangeArrowheads="1"/>
          </p:cNvPicPr>
          <p:nvPr/>
        </p:nvPicPr>
        <p:blipFill>
          <a:blip r:embed="rId2" cstate="print"/>
          <a:srcRect/>
          <a:stretch>
            <a:fillRect/>
          </a:stretch>
        </p:blipFill>
        <p:spPr bwMode="auto">
          <a:xfrm>
            <a:off x="1714480" y="2428868"/>
            <a:ext cx="5357850" cy="40183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at11.privet.ru/lr/0822fab070d8a2727281b4589c6c441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57158" y="357166"/>
            <a:ext cx="4872014" cy="6143668"/>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ru-RU" b="1" i="1" u="sng" dirty="0" smtClean="0"/>
              <a:t>Оцените свой вклад в развитие и укрепления ваших семейных уз.</a:t>
            </a:r>
            <a:r>
              <a:rPr lang="ru-RU" b="1" dirty="0" smtClean="0"/>
              <a:t> </a:t>
            </a:r>
            <a:r>
              <a:rPr lang="ru-RU" dirty="0" smtClean="0"/>
              <a:t>Хотя семейные отношения основаны на сильных кровных связях, все же в большой семье с течением времени чувства близости ослабевают, поэтому необходимо </a:t>
            </a:r>
            <a:r>
              <a:rPr lang="ru-RU" b="1" dirty="0" smtClean="0"/>
              <a:t>дополнительно прилагать усилия и уделять время для сохранения крепких семейных уз. </a:t>
            </a:r>
            <a:r>
              <a:rPr lang="ru-RU" dirty="0" smtClean="0"/>
              <a:t>Время от времени вы должны напоминать себе о важности семьи в вашей жизни.</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85720" y="214290"/>
            <a:ext cx="4786346" cy="6429420"/>
          </a:xfrm>
        </p:spPr>
        <p:style>
          <a:lnRef idx="1">
            <a:schemeClr val="accent2"/>
          </a:lnRef>
          <a:fillRef idx="2">
            <a:schemeClr val="accent2"/>
          </a:fillRef>
          <a:effectRef idx="1">
            <a:schemeClr val="accent2"/>
          </a:effectRef>
          <a:fontRef idx="minor">
            <a:schemeClr val="dk1"/>
          </a:fontRef>
        </p:style>
        <p:txBody>
          <a:bodyPr>
            <a:noAutofit/>
          </a:bodyPr>
          <a:lstStyle/>
          <a:p>
            <a:r>
              <a:rPr lang="ru-RU" sz="2200" b="1" dirty="0" smtClean="0"/>
              <a:t>Что может быть семьи дороже?</a:t>
            </a:r>
            <a:br>
              <a:rPr lang="ru-RU" sz="2200" b="1" dirty="0" smtClean="0"/>
            </a:br>
            <a:r>
              <a:rPr lang="ru-RU" sz="2200" b="1" dirty="0" smtClean="0"/>
              <a:t>Теплом встречает отчий дом.</a:t>
            </a:r>
            <a:br>
              <a:rPr lang="ru-RU" sz="2200" b="1" dirty="0" smtClean="0"/>
            </a:br>
            <a:r>
              <a:rPr lang="ru-RU" sz="2200" b="1" dirty="0" smtClean="0"/>
              <a:t>Здесь ждут тебя всегда с любовью</a:t>
            </a:r>
            <a:br>
              <a:rPr lang="ru-RU" sz="2200" b="1" dirty="0" smtClean="0"/>
            </a:br>
            <a:r>
              <a:rPr lang="ru-RU" sz="2200" b="1" dirty="0" smtClean="0"/>
              <a:t>И провожают в путь с добром</a:t>
            </a:r>
          </a:p>
          <a:p>
            <a:r>
              <a:rPr lang="ru-RU" sz="2200" b="1" dirty="0" smtClean="0"/>
              <a:t>Отец, и мать, и дети дружно</a:t>
            </a:r>
            <a:br>
              <a:rPr lang="ru-RU" sz="2200" b="1" dirty="0" smtClean="0"/>
            </a:br>
            <a:r>
              <a:rPr lang="ru-RU" sz="2200" b="1" dirty="0" smtClean="0"/>
              <a:t>Сидят за праздничным столом,</a:t>
            </a:r>
            <a:br>
              <a:rPr lang="ru-RU" sz="2200" b="1" dirty="0" smtClean="0"/>
            </a:br>
            <a:r>
              <a:rPr lang="ru-RU" sz="2200" b="1" dirty="0" smtClean="0"/>
              <a:t>И вместе им совсем не скучно,</a:t>
            </a:r>
            <a:br>
              <a:rPr lang="ru-RU" sz="2200" b="1" dirty="0" smtClean="0"/>
            </a:br>
            <a:r>
              <a:rPr lang="ru-RU" sz="2200" b="1" dirty="0" smtClean="0"/>
              <a:t>Им интересно впятером.</a:t>
            </a:r>
          </a:p>
          <a:p>
            <a:r>
              <a:rPr lang="ru-RU" sz="2200" b="1" dirty="0" smtClean="0"/>
              <a:t>Малыш для старших как любимец,</a:t>
            </a:r>
            <a:br>
              <a:rPr lang="ru-RU" sz="2200" b="1" dirty="0" smtClean="0"/>
            </a:br>
            <a:r>
              <a:rPr lang="ru-RU" sz="2200" b="1" dirty="0" smtClean="0"/>
              <a:t>Родители во всем мудрей,</a:t>
            </a:r>
            <a:br>
              <a:rPr lang="ru-RU" sz="2200" b="1" dirty="0" smtClean="0"/>
            </a:br>
            <a:r>
              <a:rPr lang="ru-RU" sz="2200" b="1" dirty="0" smtClean="0"/>
              <a:t>Любимый папа – друг, кормилец,</a:t>
            </a:r>
            <a:br>
              <a:rPr lang="ru-RU" sz="2200" b="1" dirty="0" smtClean="0"/>
            </a:br>
            <a:r>
              <a:rPr lang="ru-RU" sz="2200" b="1" dirty="0" smtClean="0"/>
              <a:t>А мама ближе всех, родней.</a:t>
            </a:r>
          </a:p>
          <a:p>
            <a:r>
              <a:rPr lang="ru-RU" sz="2200" b="1" dirty="0" smtClean="0"/>
              <a:t>Любите и цените счастье!</a:t>
            </a:r>
            <a:br>
              <a:rPr lang="ru-RU" sz="2200" b="1" dirty="0" smtClean="0"/>
            </a:br>
            <a:r>
              <a:rPr lang="ru-RU" sz="2200" b="1" dirty="0" smtClean="0"/>
              <a:t>Оно рождается в семье,</a:t>
            </a:r>
            <a:br>
              <a:rPr lang="ru-RU" sz="2200" b="1" dirty="0" smtClean="0"/>
            </a:br>
            <a:r>
              <a:rPr lang="ru-RU" sz="2200" b="1" dirty="0" smtClean="0"/>
              <a:t>Что может быть её дороже</a:t>
            </a:r>
            <a:br>
              <a:rPr lang="ru-RU" sz="2200" b="1" dirty="0" smtClean="0"/>
            </a:br>
            <a:r>
              <a:rPr lang="ru-RU" sz="2200" b="1" dirty="0" smtClean="0"/>
              <a:t>на этой сказочной земле.</a:t>
            </a:r>
          </a:p>
          <a:p>
            <a:endParaRPr lang="ru-RU" sz="2200" b="1" dirty="0"/>
          </a:p>
        </p:txBody>
      </p:sp>
      <p:pic>
        <p:nvPicPr>
          <p:cNvPr id="19458" name="Picture 2" descr="http://gallery.forum-grad.ru/files/2/2/5/0/4/fedc5770aad36b8b36e3e3e35e46d1fe.jpg"/>
          <p:cNvPicPr>
            <a:picLocks noChangeAspect="1" noChangeArrowheads="1"/>
          </p:cNvPicPr>
          <p:nvPr/>
        </p:nvPicPr>
        <p:blipFill>
          <a:blip r:embed="rId2" cstate="print"/>
          <a:srcRect/>
          <a:stretch>
            <a:fillRect/>
          </a:stretch>
        </p:blipFill>
        <p:spPr bwMode="auto">
          <a:xfrm>
            <a:off x="5214942" y="1000108"/>
            <a:ext cx="3721604" cy="464347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img.mota.ru/upload/wallpapers/2009/07/16/12/02/14557/valentine_137-crop.jpg"/>
          <p:cNvPicPr>
            <a:picLocks noChangeAspect="1" noChangeArrowheads="1"/>
          </p:cNvPicPr>
          <p:nvPr/>
        </p:nvPicPr>
        <p:blipFill>
          <a:blip r:embed="rId2" cstate="print"/>
          <a:srcRect/>
          <a:stretch>
            <a:fillRect/>
          </a:stretch>
        </p:blipFill>
        <p:spPr bwMode="auto">
          <a:xfrm>
            <a:off x="0" y="0"/>
            <a:ext cx="9144000" cy="669729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28604"/>
            <a:ext cx="8229600" cy="5697559"/>
          </a:xfrm>
        </p:spPr>
        <p:txBody>
          <a:bodyPr>
            <a:normAutofit lnSpcReduction="10000"/>
          </a:bodyPr>
          <a:lstStyle/>
          <a:p>
            <a:r>
              <a:rPr lang="ru-RU" b="1" i="1" u="sng" dirty="0" smtClean="0"/>
              <a:t>Учитесь жертвовать своим личным временем ради своих близких.</a:t>
            </a:r>
            <a:endParaRPr lang="ru-RU" b="1" dirty="0" smtClean="0"/>
          </a:p>
          <a:p>
            <a:r>
              <a:rPr lang="ru-RU" b="1" dirty="0" smtClean="0"/>
              <a:t>Фраза «Я люблю тебя» имеет огромную ценность. Каждый раз, когда вы ее говорите, выражайте важность для вас этих слов. Все мы хотим любви. </a:t>
            </a:r>
            <a:r>
              <a:rPr lang="ru-RU" b="1" i="1" u="sng" dirty="0" smtClean="0"/>
              <a:t>Говорите о любви словами и поступками, например, готовя большой семейный ужин, организовывая для своих детей прогулку в парк развлечений, уделяя внимание супругу за тихим ужином при свечах и т. </a:t>
            </a:r>
            <a:r>
              <a:rPr lang="ru-RU" b="1" i="1" u="sng" dirty="0" err="1" smtClean="0"/>
              <a:t>д</a:t>
            </a:r>
            <a:endParaRPr lang="ru-RU" b="1" dirty="0" smtClean="0"/>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857752" y="285728"/>
            <a:ext cx="4000528" cy="6286544"/>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ru-RU" b="1" dirty="0" smtClean="0"/>
              <a:t>Очень важно родителям учить своих детей, как принимать правильные решения. Здоровые и счастливые семьи несут огромную пользу для всего общества и государства. Среди детей из крепких семей меньше преступников, умственно отсталых, психологически неуравновешенных.</a:t>
            </a:r>
            <a:endParaRPr lang="ru-RU" dirty="0"/>
          </a:p>
        </p:txBody>
      </p:sp>
      <p:pic>
        <p:nvPicPr>
          <p:cNvPr id="4" name="Рисунок 3" descr="http://img01.chitalnya.ru/upload/275/8713639713823.jpg"/>
          <p:cNvPicPr/>
          <p:nvPr/>
        </p:nvPicPr>
        <p:blipFill>
          <a:blip r:embed="rId2" cstate="print"/>
          <a:srcRect/>
          <a:stretch>
            <a:fillRect/>
          </a:stretch>
        </p:blipFill>
        <p:spPr bwMode="auto">
          <a:xfrm>
            <a:off x="357158" y="785794"/>
            <a:ext cx="4362450"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214818"/>
            <a:ext cx="8229600" cy="2428892"/>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r>
              <a:rPr lang="ru-RU" b="1" i="1" dirty="0" smtClean="0"/>
              <a:t>Семья</a:t>
            </a:r>
            <a:r>
              <a:rPr lang="ru-RU" i="1" dirty="0" smtClean="0"/>
              <a:t> — это первая школа жизни для нового, только что появившегося на свет человечка, это среда, в которой он учится использовать свои способности, чтобы понять внешний мир и справится с его непредсказуемыми подарками. Все, что вы узнали из вашей семьи становится вашей системой ценностью, на основе которых формируются ваши действия. </a:t>
            </a:r>
            <a:endParaRPr lang="ru-RU" dirty="0" smtClean="0"/>
          </a:p>
          <a:p>
            <a:endParaRPr lang="ru-RU" dirty="0"/>
          </a:p>
        </p:txBody>
      </p:sp>
      <p:pic>
        <p:nvPicPr>
          <p:cNvPr id="4" name="Рисунок 3" descr="http://img1.liveinternet.ru/images/attach/c/9/107/382/107382253_1051942011mnogodet.jpg"/>
          <p:cNvPicPr/>
          <p:nvPr/>
        </p:nvPicPr>
        <p:blipFill>
          <a:blip r:embed="rId2" cstate="print"/>
          <a:srcRect/>
          <a:stretch>
            <a:fillRect/>
          </a:stretch>
        </p:blipFill>
        <p:spPr bwMode="auto">
          <a:xfrm>
            <a:off x="1857356" y="214290"/>
            <a:ext cx="51816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9"/>
            <a:ext cx="8229600" cy="2357453"/>
          </a:xfrm>
        </p:spPr>
        <p:style>
          <a:lnRef idx="1">
            <a:schemeClr val="accent2"/>
          </a:lnRef>
          <a:fillRef idx="2">
            <a:schemeClr val="accent2"/>
          </a:fillRef>
          <a:effectRef idx="1">
            <a:schemeClr val="accent2"/>
          </a:effectRef>
          <a:fontRef idx="minor">
            <a:schemeClr val="dk1"/>
          </a:fontRef>
        </p:style>
        <p:txBody>
          <a:bodyPr>
            <a:normAutofit/>
          </a:bodyPr>
          <a:lstStyle/>
          <a:p>
            <a:r>
              <a:rPr lang="ru-RU" i="1" u="sng" dirty="0" smtClean="0"/>
              <a:t>Счастливая, радостная семейная жизнь — не случайность, а великое достижение, основанное на </a:t>
            </a:r>
            <a:r>
              <a:rPr lang="ru-RU" b="1" i="1" u="sng" dirty="0" smtClean="0"/>
              <a:t>труде</a:t>
            </a:r>
            <a:r>
              <a:rPr lang="ru-RU" i="1" u="sng" dirty="0" smtClean="0"/>
              <a:t> и выборе. </a:t>
            </a:r>
            <a:endParaRPr lang="ru-RU" dirty="0"/>
          </a:p>
        </p:txBody>
      </p:sp>
      <p:pic>
        <p:nvPicPr>
          <p:cNvPr id="5" name="Рисунок 4" descr="http://www.izuminki.com/images/multyashnyj-goroskop/2.jpg"/>
          <p:cNvPicPr/>
          <p:nvPr/>
        </p:nvPicPr>
        <p:blipFill>
          <a:blip r:embed="rId2" cstate="print"/>
          <a:srcRect/>
          <a:stretch>
            <a:fillRect/>
          </a:stretch>
        </p:blipFill>
        <p:spPr bwMode="auto">
          <a:xfrm>
            <a:off x="1571604" y="2786058"/>
            <a:ext cx="5940425" cy="37173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28605"/>
            <a:ext cx="8229600" cy="2357453"/>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ru-RU" b="1" i="1" u="sng" dirty="0" smtClean="0"/>
              <a:t>Создание семьи</a:t>
            </a:r>
            <a:r>
              <a:rPr lang="ru-RU" i="1" u="sng" dirty="0" smtClean="0"/>
              <a:t> — ответственный поступок, который потребует от Вас много затрат времени, сил, энергии, денег. Но это достойное дело, </a:t>
            </a:r>
            <a:r>
              <a:rPr lang="ru-RU" b="1" i="1" u="sng" dirty="0" smtClean="0"/>
              <a:t>это наше главное дело жизни. </a:t>
            </a:r>
            <a:endParaRPr lang="ru-RU" b="1" u="sng" dirty="0"/>
          </a:p>
        </p:txBody>
      </p:sp>
      <p:pic>
        <p:nvPicPr>
          <p:cNvPr id="4" name="Рисунок 3" descr="http://flamber.ru/files/photos/1202689009/1227179890_g.jpg"/>
          <p:cNvPicPr/>
          <p:nvPr/>
        </p:nvPicPr>
        <p:blipFill>
          <a:blip r:embed="rId2" cstate="print"/>
          <a:srcRect/>
          <a:stretch>
            <a:fillRect/>
          </a:stretch>
        </p:blipFill>
        <p:spPr bwMode="auto">
          <a:xfrm>
            <a:off x="1142976" y="2928934"/>
            <a:ext cx="6643734" cy="3929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ru-RU" dirty="0" smtClean="0"/>
              <a:t>Список использованной литературы</a:t>
            </a:r>
            <a:endParaRPr lang="ru-RU" dirty="0"/>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ru-RU" dirty="0" smtClean="0">
                <a:hlinkClick r:id="rId2"/>
              </a:rPr>
              <a:t>1. </a:t>
            </a:r>
            <a:r>
              <a:rPr lang="en-US" dirty="0" smtClean="0">
                <a:hlinkClick r:id="rId2"/>
              </a:rPr>
              <a:t>http://ru.wikipedia.org/wiki</a:t>
            </a:r>
            <a:endParaRPr lang="ru-RU" dirty="0" smtClean="0"/>
          </a:p>
          <a:p>
            <a:r>
              <a:rPr lang="ru-RU" dirty="0" smtClean="0">
                <a:hlinkClick r:id="rId3"/>
              </a:rPr>
              <a:t>2. </a:t>
            </a:r>
            <a:r>
              <a:rPr lang="en-US" dirty="0" smtClean="0">
                <a:hlinkClick r:id="rId3"/>
              </a:rPr>
              <a:t>http://schaslivaya.com/semejnye-cennosti.html</a:t>
            </a:r>
            <a:endParaRPr lang="ru-RU" dirty="0" smtClean="0"/>
          </a:p>
          <a:p>
            <a:r>
              <a:rPr lang="ru-RU" dirty="0" smtClean="0"/>
              <a:t>3. Карцева Л.В. Психология и педагогика социальной работы с семьей: Учебное пособие / Л.В. Карцева. - 2-е изд. - М.: Издательско-торговая корпорация «Дашков и К</a:t>
            </a:r>
            <a:r>
              <a:rPr lang="ru-RU" baseline="30000" dirty="0" smtClean="0"/>
              <a:t>0</a:t>
            </a:r>
            <a:r>
              <a:rPr lang="ru-RU" dirty="0" smtClean="0"/>
              <a:t>», 2009. - 224 с.</a:t>
            </a:r>
          </a:p>
          <a:p>
            <a:r>
              <a:rPr lang="ru-RU" dirty="0" smtClean="0"/>
              <a:t>4. Петрова Р.Г. </a:t>
            </a:r>
            <a:r>
              <a:rPr lang="ru-RU" dirty="0" err="1" smtClean="0"/>
              <a:t>Гендерология</a:t>
            </a:r>
            <a:r>
              <a:rPr lang="ru-RU" dirty="0" smtClean="0"/>
              <a:t> и </a:t>
            </a:r>
            <a:r>
              <a:rPr lang="ru-RU" dirty="0" err="1" smtClean="0"/>
              <a:t>феминология</a:t>
            </a:r>
            <a:r>
              <a:rPr lang="ru-RU" dirty="0" smtClean="0"/>
              <a:t>: Учебное пособие. - 4-е изд. - М.: Издательско-торговая корпорация «Дашков и К</a:t>
            </a:r>
            <a:r>
              <a:rPr lang="ru-RU" baseline="30000" dirty="0" smtClean="0"/>
              <a:t>0</a:t>
            </a:r>
            <a:r>
              <a:rPr lang="ru-RU" dirty="0" smtClean="0"/>
              <a:t>», 2008. - 232 с.</a:t>
            </a:r>
          </a:p>
          <a:p>
            <a:r>
              <a:rPr lang="ru-RU" dirty="0" smtClean="0"/>
              <a:t>5. Социальная психология: Учеб. пособие для студ. </a:t>
            </a:r>
            <a:r>
              <a:rPr lang="ru-RU" dirty="0" err="1" smtClean="0"/>
              <a:t>высш</a:t>
            </a:r>
            <a:r>
              <a:rPr lang="ru-RU" dirty="0" smtClean="0"/>
              <a:t>. учеб. заведений / А.Н. Сухов, А.А. </a:t>
            </a:r>
            <a:r>
              <a:rPr lang="ru-RU" dirty="0" err="1" smtClean="0"/>
              <a:t>Бодалев</a:t>
            </a:r>
            <a:r>
              <a:rPr lang="ru-RU" dirty="0" smtClean="0"/>
              <a:t>, В.Н.Казанцев и др.; Под ред. А.Н.Сухова, А.А. </a:t>
            </a:r>
            <a:r>
              <a:rPr lang="ru-RU" dirty="0" err="1" smtClean="0"/>
              <a:t>Деркача</a:t>
            </a:r>
            <a:r>
              <a:rPr lang="ru-RU" dirty="0" smtClean="0"/>
              <a:t>. - 2-е изд., </a:t>
            </a:r>
            <a:r>
              <a:rPr lang="ru-RU" dirty="0" err="1" smtClean="0"/>
              <a:t>испр</a:t>
            </a:r>
            <a:r>
              <a:rPr lang="ru-RU" dirty="0" smtClean="0"/>
              <a:t>.- М.: Издательский центр «Академия», 2003. - 600 с.</a:t>
            </a:r>
          </a:p>
          <a:p>
            <a:r>
              <a:rPr lang="ru-RU" dirty="0" smtClean="0"/>
              <a:t>6. Социология семьи: Учебник / Под ред. проф. А.И. Антонова. - 2-е изд., </a:t>
            </a:r>
            <a:r>
              <a:rPr lang="ru-RU" dirty="0" err="1" smtClean="0"/>
              <a:t>перераб</a:t>
            </a:r>
            <a:r>
              <a:rPr lang="ru-RU" dirty="0" smtClean="0"/>
              <a:t>. и доп. - М.: ИНФРА -М , 2007. - 640 с.</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929190" y="428604"/>
            <a:ext cx="3757610" cy="5929353"/>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ru-RU" u="sng" dirty="0" smtClean="0"/>
              <a:t>В семье закладываются такие общечеловеческие ценности как </a:t>
            </a:r>
            <a:r>
              <a:rPr lang="ru-RU" b="1" i="1" u="sng" dirty="0" smtClean="0"/>
              <a:t>чувство патриотизма, любви и уважения к близкому, щедрости, ответственности за свои поступки</a:t>
            </a:r>
            <a:r>
              <a:rPr lang="ru-RU" b="1" u="sng" dirty="0" smtClean="0"/>
              <a:t>.</a:t>
            </a:r>
            <a:endParaRPr lang="ru-RU" dirty="0"/>
          </a:p>
        </p:txBody>
      </p:sp>
      <p:pic>
        <p:nvPicPr>
          <p:cNvPr id="4" name="Рисунок 3" descr="http://www.gorobzor.ru/public/news/images/27254.jpg"/>
          <p:cNvPicPr/>
          <p:nvPr/>
        </p:nvPicPr>
        <p:blipFill>
          <a:blip r:embed="rId2" cstate="print"/>
          <a:srcRect/>
          <a:stretch>
            <a:fillRect/>
          </a:stretch>
        </p:blipFill>
        <p:spPr bwMode="auto">
          <a:xfrm>
            <a:off x="285720" y="500042"/>
            <a:ext cx="4500594"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dirty="0" smtClean="0"/>
              <a:t>ПОНЯТИЕ   СЧАСТЬЯ</a:t>
            </a:r>
            <a:endParaRPr lang="ru-RU" dirty="0"/>
          </a:p>
        </p:txBody>
      </p:sp>
      <p:sp>
        <p:nvSpPr>
          <p:cNvPr id="3" name="Содержимое 2"/>
          <p:cNvSpPr>
            <a:spLocks noGrp="1"/>
          </p:cNvSpPr>
          <p:nvPr>
            <p:ph idx="1"/>
          </p:nvPr>
        </p:nvSpPr>
        <p:spPr>
          <a:xfrm>
            <a:off x="4857752" y="1600200"/>
            <a:ext cx="3829048" cy="4525963"/>
          </a:xfrm>
        </p:spPr>
        <p:txBody>
          <a:bodyPr/>
          <a:lstStyle/>
          <a:p>
            <a:endParaRPr lang="ru-RU" dirty="0"/>
          </a:p>
        </p:txBody>
      </p:sp>
      <p:pic>
        <p:nvPicPr>
          <p:cNvPr id="2050" name="Picture 2" descr="http://festival.1september.ru/articles/530941/img1.gif"/>
          <p:cNvPicPr>
            <a:picLocks noChangeAspect="1" noChangeArrowheads="1"/>
          </p:cNvPicPr>
          <p:nvPr/>
        </p:nvPicPr>
        <p:blipFill>
          <a:blip r:embed="rId2" cstate="print"/>
          <a:srcRect/>
          <a:stretch>
            <a:fillRect/>
          </a:stretch>
        </p:blipFill>
        <p:spPr bwMode="auto">
          <a:xfrm>
            <a:off x="428596" y="1571612"/>
            <a:ext cx="8286808" cy="492922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786314" y="285728"/>
            <a:ext cx="4143404" cy="6215106"/>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r>
              <a:rPr lang="ru-RU" b="1" dirty="0" smtClean="0"/>
              <a:t>Семью уже считают формальностью. Ни для любви, ни для секса, ни для рождения детей семья не нужна. Если раньше для человека интересы семьи стояли выше собственных интересов, то сейчас мир потихоньку сходит с ума</a:t>
            </a:r>
            <a:r>
              <a:rPr lang="ru-RU" b="1" dirty="0" smtClean="0">
                <a:solidFill>
                  <a:srgbClr val="7030A0"/>
                </a:solidFill>
              </a:rPr>
              <a:t>. </a:t>
            </a:r>
            <a:r>
              <a:rPr lang="ru-RU" b="1" i="1" dirty="0" smtClean="0">
                <a:solidFill>
                  <a:srgbClr val="7030A0"/>
                </a:solidFill>
              </a:rPr>
              <a:t>Материализм, карьеризм, цинизм, эгоизм пришли на смену ответственности, совести, свободы, веры, любви, бескорыстности, патриотизму, взаимопомощи.</a:t>
            </a:r>
            <a:r>
              <a:rPr lang="ru-RU" dirty="0" smtClean="0"/>
              <a:t> </a:t>
            </a:r>
            <a:endParaRPr lang="ru-RU" dirty="0"/>
          </a:p>
        </p:txBody>
      </p:sp>
      <p:pic>
        <p:nvPicPr>
          <p:cNvPr id="18434" name="Picture 2" descr="http://img0.liveinternet.ru/images/attach/c/1/62/973/62973937_gdg_r.jpg"/>
          <p:cNvPicPr>
            <a:picLocks noChangeAspect="1" noChangeArrowheads="1"/>
          </p:cNvPicPr>
          <p:nvPr/>
        </p:nvPicPr>
        <p:blipFill>
          <a:blip r:embed="rId2" cstate="print"/>
          <a:srcRect/>
          <a:stretch>
            <a:fillRect/>
          </a:stretch>
        </p:blipFill>
        <p:spPr bwMode="auto">
          <a:xfrm>
            <a:off x="500034" y="642918"/>
            <a:ext cx="3977416" cy="550096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57158" y="4786322"/>
            <a:ext cx="8429684" cy="1857388"/>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ru-RU" b="1" dirty="0" smtClean="0"/>
              <a:t>Семья — маленькая ячейка общества, маленькое государство со своими жителями, которых объединяет  сходный образ жизни, единая цель, моральные ценности, любовь, взаимоуважение.</a:t>
            </a:r>
            <a:endParaRPr lang="ru-RU" b="1" dirty="0"/>
          </a:p>
        </p:txBody>
      </p:sp>
      <p:pic>
        <p:nvPicPr>
          <p:cNvPr id="4" name="Рисунок 3" descr="http://www.magic-museum.com/artistes/family/family001g.jpg"/>
          <p:cNvPicPr/>
          <p:nvPr/>
        </p:nvPicPr>
        <p:blipFill>
          <a:blip r:embed="rId2" cstate="print"/>
          <a:srcRect/>
          <a:stretch>
            <a:fillRect/>
          </a:stretch>
        </p:blipFill>
        <p:spPr bwMode="auto">
          <a:xfrm>
            <a:off x="1500166" y="357166"/>
            <a:ext cx="6072230"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43438" y="500042"/>
            <a:ext cx="4043362" cy="5626121"/>
          </a:xfrm>
        </p:spPr>
        <p:style>
          <a:lnRef idx="1">
            <a:schemeClr val="accent2"/>
          </a:lnRef>
          <a:fillRef idx="2">
            <a:schemeClr val="accent2"/>
          </a:fillRef>
          <a:effectRef idx="1">
            <a:schemeClr val="accent2"/>
          </a:effectRef>
          <a:fontRef idx="minor">
            <a:schemeClr val="dk1"/>
          </a:fontRef>
        </p:style>
        <p:txBody>
          <a:bodyPr>
            <a:normAutofit/>
          </a:bodyPr>
          <a:lstStyle/>
          <a:p>
            <a:r>
              <a:rPr lang="ru-RU" b="1" dirty="0" smtClean="0"/>
              <a:t>Сегодня для </a:t>
            </a:r>
            <a:r>
              <a:rPr lang="ru-RU" b="1" u="sng" dirty="0" smtClean="0"/>
              <a:t>мужчин семья — </a:t>
            </a:r>
            <a:r>
              <a:rPr lang="ru-RU" b="1" dirty="0" smtClean="0"/>
              <a:t>тяжкий груз ответственности, материальные растраты, уйма ограничений на личную жизнь и развлечения. </a:t>
            </a:r>
            <a:endParaRPr lang="ru-RU" b="1" dirty="0"/>
          </a:p>
        </p:txBody>
      </p:sp>
      <p:pic>
        <p:nvPicPr>
          <p:cNvPr id="16386" name="Picture 2" descr="http://adengo.ru/images/notice/154252.jpg"/>
          <p:cNvPicPr>
            <a:picLocks noChangeAspect="1" noChangeArrowheads="1"/>
          </p:cNvPicPr>
          <p:nvPr/>
        </p:nvPicPr>
        <p:blipFill>
          <a:blip r:embed="rId2" cstate="print"/>
          <a:srcRect/>
          <a:stretch>
            <a:fillRect/>
          </a:stretch>
        </p:blipFill>
        <p:spPr bwMode="auto">
          <a:xfrm>
            <a:off x="357158" y="285728"/>
            <a:ext cx="3929090" cy="621344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500430" y="500042"/>
            <a:ext cx="5186370" cy="6072230"/>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ru-RU" b="1" u="sng" dirty="0" smtClean="0"/>
              <a:t>Женщины в наше время </a:t>
            </a:r>
            <a:r>
              <a:rPr lang="ru-RU" b="1" dirty="0" smtClean="0"/>
              <a:t>стали слишком активными, в результате потери доверия к мужчинам, и заняли доминирующее место в обществе. Теперь они больше времени стали уделять на саморазвитие и становление карьеры, а меньше — на воспитание детей и заботу о доме, семье. Такие </a:t>
            </a:r>
            <a:r>
              <a:rPr lang="ru-RU" b="1" i="1" dirty="0" smtClean="0"/>
              <a:t>женщины обречены на одиночество</a:t>
            </a:r>
            <a:r>
              <a:rPr lang="ru-RU" b="1" dirty="0" smtClean="0"/>
              <a:t>, они слишком сильные, так как научились со всем справляться самостоятельно без мужчин.</a:t>
            </a:r>
            <a:endParaRPr lang="ru-RU" b="1" dirty="0"/>
          </a:p>
        </p:txBody>
      </p:sp>
      <p:pic>
        <p:nvPicPr>
          <p:cNvPr id="15362" name="Picture 2" descr="http://www.webzabor.ru/user_img/2013-01/obj_147072.jpg"/>
          <p:cNvPicPr>
            <a:picLocks noChangeAspect="1" noChangeArrowheads="1"/>
          </p:cNvPicPr>
          <p:nvPr/>
        </p:nvPicPr>
        <p:blipFill>
          <a:blip r:embed="rId2" cstate="print"/>
          <a:srcRect/>
          <a:stretch>
            <a:fillRect/>
          </a:stretch>
        </p:blipFill>
        <p:spPr bwMode="auto">
          <a:xfrm>
            <a:off x="357158" y="1428736"/>
            <a:ext cx="2857520" cy="42862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ru-RU" dirty="0" smtClean="0"/>
              <a:t>Правила счастливой семьи</a:t>
            </a:r>
            <a:endParaRPr lang="ru-RU" dirty="0"/>
          </a:p>
        </p:txBody>
      </p:sp>
      <p:sp>
        <p:nvSpPr>
          <p:cNvPr id="3" name="Содержимое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ru-RU" b="1" i="1" u="sng" dirty="0" smtClean="0"/>
              <a:t>Чувство значимости и необходимости</a:t>
            </a:r>
            <a:r>
              <a:rPr lang="ru-RU" i="1" dirty="0" smtClean="0"/>
              <a:t>.</a:t>
            </a:r>
            <a:r>
              <a:rPr lang="ru-RU" dirty="0" smtClean="0"/>
              <a:t> Важно, чтобы каждый член семьи знал, что его любят, ценят и в нем нуждаются. Даже будучи сплоченной семьей, посвящая свои свободные минуты своим близким, каждому члену семьи должно быть выделено пространство и предоставлена свобода для своей деятельности. Семья — это то место, где можно собираться вместе без </a:t>
            </a:r>
            <a:r>
              <a:rPr lang="ru-RU" dirty="0" err="1" smtClean="0"/>
              <a:t>оcобых</a:t>
            </a:r>
            <a:r>
              <a:rPr lang="ru-RU" dirty="0" smtClean="0"/>
              <a:t> случаев, праздников и проводить вместе время, это безопасное место, в которое можно вернуться, когда что-то не получилось, вас примут выслушают, поддержат, посоветуют как выйти из тупика.</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meinie_cennosti">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Semeinie_cennosti</Template>
  <TotalTime>0</TotalTime>
  <Words>1094</Words>
  <Application>Microsoft Office PowerPoint</Application>
  <PresentationFormat>Экран (4:3)</PresentationFormat>
  <Paragraphs>37</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Semeinie_cennosti</vt:lpstr>
      <vt:lpstr>Слайд 1</vt:lpstr>
      <vt:lpstr>Слайд 2</vt:lpstr>
      <vt:lpstr>Слайд 3</vt:lpstr>
      <vt:lpstr>ПОНЯТИЕ   СЧАСТЬЯ</vt:lpstr>
      <vt:lpstr>Слайд 5</vt:lpstr>
      <vt:lpstr>Слайд 6</vt:lpstr>
      <vt:lpstr>Слайд 7</vt:lpstr>
      <vt:lpstr>Слайд 8</vt:lpstr>
      <vt:lpstr>Правила счастливой семьи</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Список использованной литературы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alex</dc:creator>
  <cp:lastModifiedBy>alex</cp:lastModifiedBy>
  <cp:revision>1</cp:revision>
  <dcterms:created xsi:type="dcterms:W3CDTF">2014-06-02T09:15:25Z</dcterms:created>
  <dcterms:modified xsi:type="dcterms:W3CDTF">2014-06-02T09:16:23Z</dcterms:modified>
</cp:coreProperties>
</file>