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0" r:id="rId3"/>
    <p:sldId id="277" r:id="rId4"/>
    <p:sldId id="264" r:id="rId5"/>
    <p:sldId id="263" r:id="rId6"/>
    <p:sldId id="261" r:id="rId7"/>
    <p:sldId id="262" r:id="rId8"/>
    <p:sldId id="274" r:id="rId9"/>
    <p:sldId id="265" r:id="rId10"/>
    <p:sldId id="266" r:id="rId11"/>
    <p:sldId id="267" r:id="rId12"/>
    <p:sldId id="257" r:id="rId13"/>
    <p:sldId id="275" r:id="rId14"/>
    <p:sldId id="268" r:id="rId15"/>
    <p:sldId id="269" r:id="rId16"/>
    <p:sldId id="276" r:id="rId17"/>
    <p:sldId id="273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1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4D809-BB49-445C-8B51-7E3D69DBF238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0963-8C24-42E7-81BC-A78F80D6A7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534E-A0B8-494E-AC4D-19F57B626D8E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A911-95B5-4174-911A-DFFCF6DC87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4454-474D-4F19-9940-F0CFE59407A0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2AAA-B090-4F42-8754-F3EBCFA253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D3BC-F9F2-4A45-A6A9-F5C6E4490AC9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61D0-6F2A-4333-BA51-6E3C2D65BF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C7CB-1AF5-4F55-8BB6-6680647F0614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D2BB-7A5C-4883-AAA5-A4D47CCB12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1EBC-76DE-48C5-B5B2-9C0ED4922E66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46B4-B5F4-4A83-927F-C134CA8BF0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1BC5-4A6E-4130-9CE6-5E233A6BE444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CCEC-8719-4AF1-987F-03A47C1C86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149A-EB76-43F3-A5A6-B8409E2B4A2A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6AD4-ED60-45A8-A841-765D013F79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2EF0-C838-41C7-867E-B448109C5C44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7175-02AE-473D-B440-951E31D65B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05A1-62F3-4956-96AE-DD8F8743F5F0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FBE0-1012-433C-BBC3-EFDEB13A41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D62E-B374-44E2-A2CD-F18ADED87743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8F2D-C96B-4CF6-A99E-0EF834161C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834D-8C61-4AF6-A1D2-9453DA532C46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12D9-AD3A-4290-BD68-850933DFF0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3DEAC5-75C5-4E75-A787-1414E5E2AC9F}" type="datetimeFigureOut">
              <a:rPr lang="fr-FR"/>
              <a:pPr>
                <a:defRPr/>
              </a:pPr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AEBF35-76F1-44E9-9208-A920C31954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428860" y="1785927"/>
            <a:ext cx="6500858" cy="2571767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bg1"/>
                </a:solidFill>
              </a:rPr>
              <a:t>ФИНАНСОВОЕ  МОШЕННИЧЕСТВО</a:t>
            </a:r>
            <a:endParaRPr lang="fr-FR" sz="6000" b="1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513138" y="4000500"/>
            <a:ext cx="4202112" cy="642938"/>
          </a:xfrm>
        </p:spPr>
        <p:txBody>
          <a:bodyPr/>
          <a:lstStyle/>
          <a:p>
            <a:pPr algn="l" eaLnBrk="1" hangingPunct="1"/>
            <a:endParaRPr lang="fr-FR" sz="2800" dirty="0" smtClean="0">
              <a:solidFill>
                <a:srgbClr val="4871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286544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Зоны риска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5861" name="Diagram 6"/>
          <p:cNvGraphicFramePr>
            <a:graphicFrameLocks/>
          </p:cNvGraphicFramePr>
          <p:nvPr/>
        </p:nvGraphicFramePr>
        <p:xfrm>
          <a:off x="928662" y="1000108"/>
          <a:ext cx="7715304" cy="5457823"/>
        </p:xfrm>
        <a:graphic>
          <a:graphicData uri="http://schemas.openxmlformats.org/drawingml/2006/compatibility">
            <com:legacyDrawing xmlns:com="http://schemas.openxmlformats.org/drawingml/2006/compatibility" spid="_x0000_s35861"/>
          </a:graphicData>
        </a:graphic>
      </p:graphicFrame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5403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674" y="4286256"/>
            <a:ext cx="1556339" cy="208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1428735"/>
            <a:ext cx="1428760" cy="1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214950"/>
            <a:ext cx="18002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Уличное мошенничество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dirty="0" smtClean="0"/>
              <a:t>Азартные игры: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3200" b="1" dirty="0" smtClean="0"/>
              <a:t>напёрстки,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3200" b="1" dirty="0" smtClean="0"/>
              <a:t>лото,</a:t>
            </a:r>
          </a:p>
          <a:p>
            <a:pPr lvl="1">
              <a:lnSpc>
                <a:spcPct val="90000"/>
              </a:lnSpc>
              <a:defRPr/>
            </a:pPr>
            <a:r>
              <a:rPr lang="ru-RU" sz="3200" b="1" dirty="0" smtClean="0"/>
              <a:t>рулетка,</a:t>
            </a:r>
          </a:p>
          <a:p>
            <a:pPr lvl="1">
              <a:lnSpc>
                <a:spcPct val="90000"/>
              </a:lnSpc>
              <a:defRPr/>
            </a:pPr>
            <a:r>
              <a:rPr lang="ru-RU" sz="3200" b="1" dirty="0" smtClean="0"/>
              <a:t>карты,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3200" b="1" dirty="0" smtClean="0"/>
              <a:t>кости;</a:t>
            </a:r>
          </a:p>
          <a:p>
            <a:pPr lvl="1">
              <a:lnSpc>
                <a:spcPct val="90000"/>
              </a:lnSpc>
              <a:defRPr/>
            </a:pPr>
            <a:r>
              <a:rPr lang="ru-RU" sz="3200" b="1" dirty="0" smtClean="0"/>
              <a:t>уличные лотереи…</a:t>
            </a:r>
          </a:p>
          <a:p>
            <a:endParaRPr lang="ru-RU" dirty="0"/>
          </a:p>
        </p:txBody>
      </p:sp>
      <p:pic>
        <p:nvPicPr>
          <p:cNvPr id="36866" name="Picture 2" descr="http://gorod.dp.ua/pic/users/blogs/images/13/07/16/4964/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500594" cy="2857520"/>
          </a:xfrm>
          <a:prstGeom prst="rect">
            <a:avLst/>
          </a:prstGeom>
          <a:noFill/>
        </p:spPr>
      </p:pic>
      <p:pic>
        <p:nvPicPr>
          <p:cNvPr id="36868" name="Picture 4" descr="https://im0-tub-ru.yandex.net/i?id=11922f3345fb97fcc26c36c7f80582f1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45720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 dirty="0" smtClean="0"/>
              <a:t>Интернет — мошенничество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48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972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«Волшебные» кошельки.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err="1" smtClean="0"/>
              <a:t>Фишинг</a:t>
            </a:r>
            <a:r>
              <a:rPr lang="ru-RU" sz="2800" b="1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Удалённая работа.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«Выгодный обмен».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err="1" smtClean="0"/>
              <a:t>Бизнес-пакеты</a:t>
            </a:r>
            <a:r>
              <a:rPr lang="ru-RU" sz="2800" b="1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Дешёвые распродажи.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«Выигрыш» в конкурсе, лотерее.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Слишком выгодные распродажи</a:t>
            </a:r>
            <a:endParaRPr lang="ru-RU" sz="28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2311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Приёмы сохранения  электронных денег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275749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Единственный реальный способ снизить вероятность мошенничества с пластиковой картой - это соблюдать нехитрые правила безопасности. </a:t>
            </a:r>
          </a:p>
          <a:p>
            <a:r>
              <a:rPr lang="ru-RU" sz="2400" b="1" dirty="0" smtClean="0"/>
              <a:t>Некоторые «продвинутые» банки уже сейчас предоставляют услугу страхования пластиковых карт от утери и связанных с ней рисков мошенничества.</a:t>
            </a:r>
          </a:p>
          <a:p>
            <a:endParaRPr lang="ru-RU" dirty="0"/>
          </a:p>
        </p:txBody>
      </p:sp>
      <p:pic>
        <p:nvPicPr>
          <p:cNvPr id="4" name="Picture 3" descr="C:\Users\1\Desktop\РЕФЕРАТ 2\DSC0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25975"/>
            <a:ext cx="47101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esktop\РЕФЕРАТ 2\fdc52d79ac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4608512"/>
            <a:ext cx="44735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Фишинг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7146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вид </a:t>
            </a:r>
            <a:r>
              <a:rPr lang="ru-RU" sz="2400" b="1" dirty="0" err="1" smtClean="0"/>
              <a:t>интернет-мошенничества</a:t>
            </a:r>
            <a:r>
              <a:rPr lang="ru-RU" sz="2400" b="1" dirty="0" smtClean="0"/>
              <a:t>, целью которого является получение доступа к конфиденциальным данным пользователей — логинам и паролям. Это достигается путём проведения массовых рассылок электронных писем от имени популярных брендов, а также личных сообщений внутри различных сервисов, например, от имени банков или внутри социальных сетей.</a:t>
            </a:r>
            <a:endParaRPr lang="ru-RU" sz="2400" b="1" dirty="0"/>
          </a:p>
        </p:txBody>
      </p:sp>
      <p:sp>
        <p:nvSpPr>
          <p:cNvPr id="37892" name="AutoShape 4" descr="https://www.aheliotech.com/wp-content/plugins/wp-o-matic/cache/be264acd46_blog-main-phish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://www.playcast.ru/uploads/2017/02/14/21647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64347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Мобильный телефон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572032" cy="4972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/>
              <a:t>Перезвони мне. </a:t>
            </a:r>
            <a:r>
              <a:rPr lang="en-US" sz="2800" b="1" dirty="0" smtClean="0"/>
              <a:t>W</a:t>
            </a:r>
            <a:r>
              <a:rPr lang="ru-RU" sz="2800" b="1" dirty="0" err="1" smtClean="0"/>
              <a:t>an-giri</a:t>
            </a:r>
            <a:r>
              <a:rPr lang="ru-RU" sz="2800" b="1" dirty="0" smtClean="0"/>
              <a:t> («один звонок»).</a:t>
            </a:r>
          </a:p>
          <a:p>
            <a:pPr>
              <a:defRPr/>
            </a:pPr>
            <a:r>
              <a:rPr lang="ru-RU" sz="2800" b="1" dirty="0" smtClean="0"/>
              <a:t>«Позвони на этот номер и </a:t>
            </a:r>
          </a:p>
          <a:p>
            <a:pPr>
              <a:buNone/>
              <a:defRPr/>
            </a:pPr>
            <a:r>
              <a:rPr lang="ru-RU" sz="2800" b="1" dirty="0" smtClean="0"/>
              <a:t>     получи на свой счет $3». </a:t>
            </a:r>
          </a:p>
          <a:p>
            <a:pPr>
              <a:defRPr/>
            </a:pPr>
            <a:r>
              <a:rPr lang="en-US" sz="2800" b="1" dirty="0" smtClean="0"/>
              <a:t>SMS(</a:t>
            </a:r>
            <a:r>
              <a:rPr lang="ru-RU" sz="2800" b="1" dirty="0" smtClean="0"/>
              <a:t>четырехзначные номера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Звонок с радио.</a:t>
            </a:r>
          </a:p>
          <a:p>
            <a:pPr>
              <a:defRPr/>
            </a:pPr>
            <a:r>
              <a:rPr lang="ru-RU" sz="2800" b="1" dirty="0" smtClean="0"/>
              <a:t>«Питерские»  схемы. </a:t>
            </a:r>
          </a:p>
          <a:p>
            <a:pPr>
              <a:defRPr/>
            </a:pPr>
            <a:r>
              <a:rPr lang="ru-RU" sz="2800" b="1" dirty="0" err="1" smtClean="0"/>
              <a:t>Телелохотрон</a:t>
            </a:r>
            <a:r>
              <a:rPr lang="ru-RU" sz="2800" b="1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857364"/>
            <a:ext cx="328416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err="1" smtClean="0"/>
              <a:t>Микрозаймы</a:t>
            </a:r>
            <a:r>
              <a:rPr lang="ru-RU" sz="4000" b="1" dirty="0" smtClean="0"/>
              <a:t>: </a:t>
            </a:r>
            <a:r>
              <a:rPr lang="ru-RU" sz="4000" b="1" dirty="0" err="1" smtClean="0"/>
              <a:t>Быстроденьги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51149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Астрономические проценты, ограниченность в сумме займа и сроке кредитования, большие штрафные санкции, вероятность попасть в руки мошенников – это только вершина айсберга. 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714908" cy="511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Финансовая пирамида – самый массовый вид обмана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572032" cy="50435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/>
              <a:t>Финансовая пирамида – это привлечение денежных средств населения  в некий проект,  когда  его текущая доходность  оказывается ниже ставки привлечения вкладов, и тогда часть выплат по вкладам   производится не из выручки, а из средств новых вкладчиков. Закономерным  итогом пирамиды является банкротство   и разорение последних вкладчиков.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Важным фактором возникновения   пирамид является финансовая безграмотность граждан.</a:t>
            </a:r>
            <a:endParaRPr lang="ru-RU" sz="2000" b="1" dirty="0"/>
          </a:p>
        </p:txBody>
      </p:sp>
      <p:pic>
        <p:nvPicPr>
          <p:cNvPr id="4" name="Содержимое 4" descr="2931_thumbz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1785926"/>
            <a:ext cx="4038600" cy="44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Общие советы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Повышай информированность о действиях мошенников.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Знай свои слабости.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Будь интерактивен.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Относись критически к просьбам материального порядка, исходящим от незнакомых людей.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Не теряйся и проси  предъявить документы, удостоверяющие личность и служебное либо общественное положение, а также телефон представляемой  организации. Ищи  независимого подтверждения информации.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Просчитывай последствия своего решения и действия.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Будь внимателен, ставь под вопрос, исследуй, думай, делай вывод, оценивай.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/>
              <a:t>Советы по защите  себя от мошенников, если ты вступил     с ними  в контакт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000" b="1" dirty="0" smtClean="0"/>
              <a:t>Прикинуться безразличным, упертым и даже слегка придурковатым человеком.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 smtClean="0"/>
              <a:t>«Дайте мне подумать, я потом подойду».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 smtClean="0"/>
              <a:t>«Мне срочно надо позвонить».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 smtClean="0"/>
              <a:t>Не давать к себе прикасаться.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 smtClean="0"/>
              <a:t>Не смотреть им в глаза. 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 smtClean="0"/>
              <a:t>Подождать 10 минут.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 smtClean="0"/>
              <a:t>Прекратить общение с мошенником и уйти (не обращая внимания на обвинения в «слабости» или призывы «заработать легкие деньги»).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732951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5400" b="1" dirty="0" smtClean="0"/>
              <a:t>Эпиграф</a:t>
            </a:r>
            <a:endParaRPr lang="fr-FR" sz="5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5" name="Picture 5" descr="http://img1.joyreactor.cc/pics/post/%D0%9C%D0%9C%D0%9C-%D0%BC%D0%B0%D0%B2%D1%80%D0%BE%D0%B4%D0%B8-%D0%BB%D0%BE%D1%85-%D0%BC%D0%B0%D0%BC%D0%BE%D0%BD%D1%82-1886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0-tub-ru.yandex.net/i?id=66421c22f021ca453c0888d4ffa3b3e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4643438" cy="378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ЗАЛОГ  ПОБЕДЫ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429156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 соревновании «мошенник — гражданин» обычно побеждает та сторона, у которой выше интеллект, информированность и реакция.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Поле Чудес в стране </a:t>
            </a:r>
            <a:r>
              <a:rPr lang="ru-RU" b="1" dirty="0" err="1" smtClean="0"/>
              <a:t>Дураков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User\Мои документы\мошенничества\50139619_000ew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429420" cy="5143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Мошенничество</a:t>
            </a:r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5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5007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В соответствии со ст. 159 УКРФ  мошенничеством является </a:t>
            </a:r>
            <a:r>
              <a:rPr lang="ru-RU" b="1" dirty="0" smtClean="0"/>
              <a:t>хищение</a:t>
            </a:r>
            <a:r>
              <a:rPr lang="ru-RU" dirty="0" smtClean="0"/>
              <a:t> чужого имущества или приобретение права на чужое имущество путем обмана или злоупотребления доверием.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Мошенничество, совершаемое должностным лицом по отношению к государству, называется </a:t>
            </a:r>
            <a:r>
              <a:rPr lang="ru-RU" b="1" dirty="0" smtClean="0"/>
              <a:t>коррупция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На уголовном жаргоне, мошенничество называется </a:t>
            </a:r>
            <a:r>
              <a:rPr lang="ru-RU" dirty="0" err="1" smtClean="0"/>
              <a:t>кидалово</a:t>
            </a:r>
            <a:r>
              <a:rPr lang="ru-RU" dirty="0" smtClean="0"/>
              <a:t>, </a:t>
            </a:r>
            <a:r>
              <a:rPr lang="ru-RU" b="1" dirty="0" smtClean="0"/>
              <a:t>развод </a:t>
            </a:r>
            <a:r>
              <a:rPr lang="ru-RU" dirty="0" smtClean="0"/>
              <a:t>или </a:t>
            </a:r>
            <a:r>
              <a:rPr lang="ru-RU" dirty="0" err="1" smtClean="0"/>
              <a:t>фармазонство</a:t>
            </a:r>
            <a:r>
              <a:rPr lang="ru-RU" dirty="0" smtClean="0"/>
              <a:t>, а мошенник — кидала или фармазон.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На  языке психологов – </a:t>
            </a:r>
            <a:r>
              <a:rPr lang="ru-RU" b="1" dirty="0" smtClean="0"/>
              <a:t>манипуляция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314327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5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3643314"/>
            <a:ext cx="8258204" cy="30003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Мошенничество совершается всегда открыто для потерпевшего, но связано с введением его в заблуждение относительно тех или иных фактических обстоятельств. При этом обман обнаруживается, как правило, не сразу, а через довольно продолжительный период времени, позволяющий не только полностью завладеть имуществом, но и скрыться или скрыть какие-то важные обстоятельства.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Documents and Settings\User\Мои документы\мошенничества\01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00660" cy="36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 занятий жертв мошенников</a:t>
            </a:r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5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126" name="Object 4"/>
          <p:cNvGraphicFramePr>
            <a:graphicFrameLocks noChangeAspect="1"/>
          </p:cNvGraphicFramePr>
          <p:nvPr/>
        </p:nvGraphicFramePr>
        <p:xfrm>
          <a:off x="428596" y="1428736"/>
          <a:ext cx="8399463" cy="5214974"/>
        </p:xfrm>
        <a:graphic>
          <a:graphicData uri="http://schemas.openxmlformats.org/presentationml/2006/ole">
            <p:oleObj spid="_x0000_s28674" name="Диаграмма" r:id="rId3" imgW="6172200" imgH="31242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Половое деление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43050"/>
            <a:ext cx="3971924" cy="47863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ru-RU" b="1" dirty="0" smtClean="0">
                <a:latin typeface="Arial" charset="0"/>
              </a:rPr>
              <a:t>Потерпевшими по делам о мошенничестве в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b="1" u="sng" dirty="0" smtClean="0">
                <a:latin typeface="Arial" charset="0"/>
              </a:rPr>
              <a:t>76.53% </a:t>
            </a:r>
            <a:r>
              <a:rPr lang="ru-RU" b="1" dirty="0" smtClean="0">
                <a:latin typeface="Arial" charset="0"/>
              </a:rPr>
              <a:t>случаев были мужчины, в </a:t>
            </a:r>
            <a:r>
              <a:rPr lang="ru-RU" b="1" u="sng" dirty="0" smtClean="0">
                <a:latin typeface="Arial" charset="0"/>
              </a:rPr>
              <a:t>33.47% </a:t>
            </a:r>
            <a:r>
              <a:rPr lang="ru-RU" b="1" dirty="0" smtClean="0">
                <a:latin typeface="Arial" charset="0"/>
              </a:rPr>
              <a:t>женщины.</a:t>
            </a:r>
          </a:p>
          <a:p>
            <a:endParaRPr lang="ru-RU" dirty="0"/>
          </a:p>
        </p:txBody>
      </p:sp>
      <p:pic>
        <p:nvPicPr>
          <p:cNvPr id="29698" name="Picture 2" descr="https://st.depositphotos.com/1024166/3982/v/950/depositphotos_39827469-stock-illustration-boy-and-gi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435473" cy="332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Личность мошенника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https://aubreynews.com/wp-content/uploads/2014/12/crim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95350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Личность мошенника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357298"/>
            <a:ext cx="4929222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общительность;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наблюдательность;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решительность;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способность разбираться 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      людях;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внимательность;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ясность, критичность ума;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изобретательность;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</a:t>
            </a:r>
            <a:r>
              <a:rPr lang="ru-RU" sz="2800" b="1" dirty="0" err="1" smtClean="0"/>
              <a:t>креативность</a:t>
            </a:r>
            <a:r>
              <a:rPr lang="ru-RU" sz="2800" b="1" dirty="0" smtClean="0"/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актерские способности;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/>
              <a:t>•     развитое воображение.</a:t>
            </a:r>
          </a:p>
          <a:p>
            <a:endParaRPr lang="ru-RU" sz="2800" dirty="0"/>
          </a:p>
        </p:txBody>
      </p:sp>
      <p:pic>
        <p:nvPicPr>
          <p:cNvPr id="32770" name="Picture 2" descr="http://f4.mylove.ru/kjM1B2mm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06040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165</Template>
  <TotalTime>73</TotalTime>
  <Words>603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165</vt:lpstr>
      <vt:lpstr>Диаграмма Microsoft Office Excel</vt:lpstr>
      <vt:lpstr>ФИНАНСОВОЕ  МОШЕННИЧЕСТВО</vt:lpstr>
      <vt:lpstr>Эпиграф</vt:lpstr>
      <vt:lpstr>Поле Чудес в стране Дураков</vt:lpstr>
      <vt:lpstr> Мошенничество </vt:lpstr>
      <vt:lpstr> </vt:lpstr>
      <vt:lpstr> Род занятий жертв мошенников </vt:lpstr>
      <vt:lpstr>Половое деление</vt:lpstr>
      <vt:lpstr>Личность мошенника </vt:lpstr>
      <vt:lpstr>Личность мошенника </vt:lpstr>
      <vt:lpstr>Зоны риска</vt:lpstr>
      <vt:lpstr>Уличное мошенничество</vt:lpstr>
      <vt:lpstr> Интернет — мошенничество </vt:lpstr>
      <vt:lpstr> Приёмы сохранения  электронных денег </vt:lpstr>
      <vt:lpstr>Фишинг</vt:lpstr>
      <vt:lpstr>Мобильный телефон</vt:lpstr>
      <vt:lpstr>Микрозаймы: Быстроденьги</vt:lpstr>
      <vt:lpstr>Финансовая пирамида – самый массовый вид обмана</vt:lpstr>
      <vt:lpstr>Общие советы </vt:lpstr>
      <vt:lpstr>Советы по защите  себя от мошенников, если ты вступил     с ними  в контакт</vt:lpstr>
      <vt:lpstr>ЗАЛОГ 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 МОШЕННИЧЕСТВО</dc:title>
  <dc:creator>Admin</dc:creator>
  <cp:lastModifiedBy>Admin</cp:lastModifiedBy>
  <cp:revision>8</cp:revision>
  <dcterms:created xsi:type="dcterms:W3CDTF">2017-09-28T12:26:21Z</dcterms:created>
  <dcterms:modified xsi:type="dcterms:W3CDTF">2017-09-28T13:39:23Z</dcterms:modified>
</cp:coreProperties>
</file>